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9629" autoAdjust="0"/>
  </p:normalViewPr>
  <p:slideViewPr>
    <p:cSldViewPr>
      <p:cViewPr varScale="1">
        <p:scale>
          <a:sx n="77" d="100"/>
          <a:sy n="77" d="100"/>
        </p:scale>
        <p:origin x="70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2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3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25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872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8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1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49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1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2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1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8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방사능 수치에 대응 하여 체력을 잘 관리하면서 연구소 까지 가야합니다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8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30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4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40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5.png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53.jpe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jpeg"/><Relationship Id="rId1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F59C590-5654-440E-95FE-2FC54352E644}"/>
              </a:ext>
            </a:extLst>
          </p:cNvPr>
          <p:cNvSpPr/>
          <p:nvPr/>
        </p:nvSpPr>
        <p:spPr>
          <a:xfrm>
            <a:off x="6660232" y="188640"/>
            <a:ext cx="2160240" cy="1296136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9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/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746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1170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41181" y="4693546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" y="1471769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00" y="1471769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71" y="1456917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39334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14527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41744" y="742000"/>
            <a:ext cx="34891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FFFF00"/>
                </a:solidFill>
              </a:rPr>
              <a:t>지도 조각 획득 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49756-1E5F-4866-9042-F208678FC37F}"/>
              </a:ext>
            </a:extLst>
          </p:cNvPr>
          <p:cNvSpPr txBox="1"/>
          <p:nvPr/>
        </p:nvSpPr>
        <p:spPr>
          <a:xfrm>
            <a:off x="395536" y="5565111"/>
            <a:ext cx="79451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마지막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지도 조각 획득 시 연구소 본부 위치를 알려줌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연구소 본부에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있는 연구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소장을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물리치면 </a:t>
            </a:r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게임 클리어</a:t>
            </a:r>
            <a:endParaRPr lang="en-US" altLang="ko-KR" sz="22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365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224584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연구원을 </a:t>
            </a:r>
            <a:r>
              <a:rPr lang="ko-KR" altLang="en-US" sz="3200" b="1">
                <a:solidFill>
                  <a:srgbClr val="FFFF00"/>
                </a:solidFill>
              </a:rPr>
              <a:t>처치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FF7984-77AD-43BC-8B7E-14CD0CBB4862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39" y="1707948"/>
            <a:ext cx="3640231" cy="36402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2" y="1707948"/>
            <a:ext cx="3647035" cy="36470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300913" y="5823071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필드마다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연구원과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이를 지키는 변형된 몬스터가 존재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89379" y="3293421"/>
            <a:ext cx="1209833" cy="1251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cxnSpLocks/>
            <a:endCxn id="28" idx="4"/>
          </p:cNvCxnSpPr>
          <p:nvPr/>
        </p:nvCxnSpPr>
        <p:spPr>
          <a:xfrm flipV="1">
            <a:off x="2474396" y="4544635"/>
            <a:ext cx="519900" cy="118660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8791" y="907728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지도로 밝혀지지 않은 지역은 안개로 가려짐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014427" y="1864170"/>
            <a:ext cx="954350" cy="986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  <a:stCxn id="17" idx="2"/>
          </p:cNvCxnSpPr>
          <p:nvPr/>
        </p:nvCxnSpPr>
        <p:spPr>
          <a:xfrm flipH="1">
            <a:off x="2532759" y="1277060"/>
            <a:ext cx="834384" cy="62705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E2F3E7D-5A0C-46BC-BA4F-4B4396B96A69}"/>
              </a:ext>
            </a:extLst>
          </p:cNvPr>
          <p:cNvSpPr/>
          <p:nvPr/>
        </p:nvSpPr>
        <p:spPr>
          <a:xfrm>
            <a:off x="6156176" y="2390123"/>
            <a:ext cx="2288637" cy="236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81105BC-9C70-4040-A561-8D472189A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19" y="1107783"/>
            <a:ext cx="1934306" cy="2047258"/>
          </a:xfrm>
          <a:prstGeom prst="rect">
            <a:avLst/>
          </a:prstGeom>
        </p:spPr>
      </p:pic>
      <p:sp>
        <p:nvSpPr>
          <p:cNvPr id="24" name="아래쪽 화살표 42">
            <a:extLst>
              <a:ext uri="{FF2B5EF4-FFF2-40B4-BE49-F238E27FC236}">
                <a16:creationId xmlns:a16="http://schemas.microsoft.com/office/drawing/2014/main" id="{5B2BC605-C009-4B99-A004-AAB67A200170}"/>
              </a:ext>
            </a:extLst>
          </p:cNvPr>
          <p:cNvSpPr/>
          <p:nvPr/>
        </p:nvSpPr>
        <p:spPr>
          <a:xfrm rot="7529281">
            <a:off x="5993113" y="2345734"/>
            <a:ext cx="383163" cy="58848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1D992-60F0-4779-8BEC-4C6DE6BB7B6D}"/>
              </a:ext>
            </a:extLst>
          </p:cNvPr>
          <p:cNvSpPr txBox="1"/>
          <p:nvPr/>
        </p:nvSpPr>
        <p:spPr>
          <a:xfrm>
            <a:off x="5259326" y="588868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연구원을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물리쳐 지도를 획득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089041" y="4822708"/>
            <a:ext cx="763029" cy="106597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9927D6-A91F-41E9-80FA-800B6A62060D}"/>
              </a:ext>
            </a:extLst>
          </p:cNvPr>
          <p:cNvSpPr/>
          <p:nvPr/>
        </p:nvSpPr>
        <p:spPr>
          <a:xfrm>
            <a:off x="7956376" y="426560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02563" y="1195587"/>
            <a:ext cx="4490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기계에서 물약을 획득하고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정화물약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제조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</p:cNvCxnSpPr>
          <p:nvPr/>
        </p:nvCxnSpPr>
        <p:spPr>
          <a:xfrm flipH="1">
            <a:off x="6025412" y="1546850"/>
            <a:ext cx="612769" cy="5589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9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2" y="1261246"/>
            <a:ext cx="3755685" cy="37556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705664" y="5078166"/>
            <a:ext cx="334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기절 시킨 대장 몬스터를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획득한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물약으로 정화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</a:p>
        </p:txBody>
      </p:sp>
      <p:sp>
        <p:nvSpPr>
          <p:cNvPr id="12" name="아래쪽 화살표 11"/>
          <p:cNvSpPr/>
          <p:nvPr/>
        </p:nvSpPr>
        <p:spPr>
          <a:xfrm flipH="1">
            <a:off x="1845037" y="2405503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60785"/>
            <a:ext cx="3756680" cy="37566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0"/>
          <a:stretch/>
        </p:blipFill>
        <p:spPr>
          <a:xfrm>
            <a:off x="1169187" y="1107612"/>
            <a:ext cx="1745658" cy="1494533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6200000" flipH="1">
            <a:off x="4225798" y="2735502"/>
            <a:ext cx="749290" cy="7707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734990" y="5018231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대장몬스터를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 시 지도 조각 획득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99" y="1621648"/>
            <a:ext cx="1377251" cy="953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196892" y="5697536"/>
            <a:ext cx="8807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지도 조각 획득 시 안개가 걷히며 </a:t>
            </a:r>
            <a:r>
              <a:rPr lang="ko-KR" altLang="en-US" sz="2100" dirty="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새로운 필드가 보이고 </a:t>
            </a:r>
            <a:r>
              <a:rPr lang="ko-KR" altLang="en-US" sz="2100" err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미니맵이</a:t>
            </a:r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밝혀짐</a:t>
            </a:r>
            <a:endParaRPr lang="en-US" altLang="ko-KR" sz="2100" dirty="0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87924" y="2038031"/>
            <a:ext cx="979514" cy="940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11">
            <a:extLst>
              <a:ext uri="{FF2B5EF4-FFF2-40B4-BE49-F238E27FC236}">
                <a16:creationId xmlns:a16="http://schemas.microsoft.com/office/drawing/2014/main" id="{EB56656C-0E61-4403-9F8A-B0A363711F45}"/>
              </a:ext>
            </a:extLst>
          </p:cNvPr>
          <p:cNvSpPr/>
          <p:nvPr/>
        </p:nvSpPr>
        <p:spPr>
          <a:xfrm rot="12574160" flipH="1">
            <a:off x="6810225" y="2579503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437D5E-2ECE-42C8-B290-9C89B3440E07}"/>
              </a:ext>
            </a:extLst>
          </p:cNvPr>
          <p:cNvSpPr/>
          <p:nvPr/>
        </p:nvSpPr>
        <p:spPr>
          <a:xfrm>
            <a:off x="4734990" y="839750"/>
            <a:ext cx="4032448" cy="454781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E50B1B-E918-420C-9495-D509AFE2D626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1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683568" y="3921929"/>
            <a:ext cx="7559601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-&gt; </a:t>
            </a: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다음 스테이지로 갈수 있는 길이 열림</a:t>
            </a: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B64624-A008-494A-AD51-13999B1FED4B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</a:t>
            </a:r>
            <a:r>
              <a:rPr lang="en-US" altLang="ko-KR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 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323528" y="1772816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1374604" y="1628800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418351" y="127891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4052447" y="1628800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3096193" y="124509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3385835" y="3075337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3385834" y="3075335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3794162" y="3075335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3096193" y="4509120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6193" y="3302905"/>
            <a:ext cx="2153515" cy="14528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6C63B1-79DC-4E16-A724-6F1C6F358247}"/>
              </a:ext>
            </a:extLst>
          </p:cNvPr>
          <p:cNvSpPr txBox="1"/>
          <p:nvPr/>
        </p:nvSpPr>
        <p:spPr>
          <a:xfrm>
            <a:off x="1226734" y="2216907"/>
            <a:ext cx="88584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방사능 </a:t>
            </a:r>
            <a:endParaRPr lang="en-US" altLang="ko-KR" b="1"/>
          </a:p>
          <a:p>
            <a:pPr algn="ctr"/>
            <a:r>
              <a:rPr lang="ko-KR" altLang="en-US" b="1"/>
              <a:t>수치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C8E84-75ED-41E9-8F9E-6EC781C6930F}"/>
              </a:ext>
            </a:extLst>
          </p:cNvPr>
          <p:cNvSpPr txBox="1"/>
          <p:nvPr/>
        </p:nvSpPr>
        <p:spPr>
          <a:xfrm>
            <a:off x="744683" y="1347045"/>
            <a:ext cx="125984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Player HP</a:t>
            </a:r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957705-5FD3-4FA6-874A-5C7F649F04F7}"/>
              </a:ext>
            </a:extLst>
          </p:cNvPr>
          <p:cNvSpPr txBox="1"/>
          <p:nvPr/>
        </p:nvSpPr>
        <p:spPr>
          <a:xfrm>
            <a:off x="3274880" y="1324289"/>
            <a:ext cx="15551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Monster HP</a:t>
            </a:r>
            <a:endParaRPr lang="ko-KR" altLang="en-US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F10CF-5878-4D53-8BAA-AAE13EABC748}"/>
              </a:ext>
            </a:extLst>
          </p:cNvPr>
          <p:cNvSpPr txBox="1"/>
          <p:nvPr/>
        </p:nvSpPr>
        <p:spPr>
          <a:xfrm>
            <a:off x="619641" y="5394734"/>
            <a:ext cx="88465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미니맵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69A5-CBB4-4825-A94C-96254F5D84FA}"/>
              </a:ext>
            </a:extLst>
          </p:cNvPr>
          <p:cNvSpPr txBox="1"/>
          <p:nvPr/>
        </p:nvSpPr>
        <p:spPr>
          <a:xfrm>
            <a:off x="5705767" y="2029210"/>
            <a:ext cx="88465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보유 아이템</a:t>
            </a: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4063DC4E-A9C6-4891-AEFC-7C0A0CFBA0C7}"/>
              </a:ext>
            </a:extLst>
          </p:cNvPr>
          <p:cNvSpPr/>
          <p:nvPr/>
        </p:nvSpPr>
        <p:spPr>
          <a:xfrm>
            <a:off x="7505380" y="1379776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03F3C-1A4B-4F85-93E5-B92701F0B830}"/>
              </a:ext>
            </a:extLst>
          </p:cNvPr>
          <p:cNvSpPr txBox="1"/>
          <p:nvPr/>
        </p:nvSpPr>
        <p:spPr>
          <a:xfrm>
            <a:off x="7296848" y="2401735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pic>
        <p:nvPicPr>
          <p:cNvPr id="48" name="그림 47" descr="빨간색이(가) 표시된 사진&#10;&#10;자동 생성된 설명">
            <a:extLst>
              <a:ext uri="{FF2B5EF4-FFF2-40B4-BE49-F238E27FC236}">
                <a16:creationId xmlns:a16="http://schemas.microsoft.com/office/drawing/2014/main" id="{21335C70-A709-46ED-BC1D-48F4EB7117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7415460" y="3006580"/>
            <a:ext cx="1334920" cy="9050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B7DAD96-7DA8-42D4-B779-3B4025EAA74F}"/>
              </a:ext>
            </a:extLst>
          </p:cNvPr>
          <p:cNvSpPr txBox="1"/>
          <p:nvPr/>
        </p:nvSpPr>
        <p:spPr>
          <a:xfrm>
            <a:off x="7388798" y="3769910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F8E7E9D-F214-41A0-9F08-5A94382A3F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81" y="4345349"/>
            <a:ext cx="1095248" cy="109524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6D7272-FEF5-45D4-B40A-216AE15703FF}"/>
              </a:ext>
            </a:extLst>
          </p:cNvPr>
          <p:cNvSpPr txBox="1"/>
          <p:nvPr/>
        </p:nvSpPr>
        <p:spPr>
          <a:xfrm>
            <a:off x="7570529" y="5479239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6D3611-0765-4B04-8EE4-2A5C7B4CE68F}"/>
              </a:ext>
            </a:extLst>
          </p:cNvPr>
          <p:cNvCxnSpPr/>
          <p:nvPr/>
        </p:nvCxnSpPr>
        <p:spPr>
          <a:xfrm>
            <a:off x="6876256" y="1614426"/>
            <a:ext cx="0" cy="43348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217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991539" y="991271"/>
            <a:ext cx="2516133" cy="2365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182738" y="1007976"/>
            <a:ext cx="2516133" cy="2365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1148" y="1007976"/>
            <a:ext cx="2516133" cy="2365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0" y="990553"/>
            <a:ext cx="2365721" cy="23657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8" r="5063"/>
          <a:stretch/>
        </p:blipFill>
        <p:spPr>
          <a:xfrm>
            <a:off x="5698871" y="1124744"/>
            <a:ext cx="2833569" cy="24806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210003"/>
            <a:ext cx="2041867" cy="20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8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67240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스테이지 디자인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579" y="2058851"/>
            <a:ext cx="5756646" cy="3456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103D6-60E4-41F8-B43C-4AC80091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51" y="421494"/>
            <a:ext cx="3456386" cy="61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0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683568" y="1256534"/>
            <a:ext cx="3888432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게임 소개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컨셉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조작법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게임특징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7.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게임플레이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107504" y="0"/>
            <a:ext cx="2880320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825C3-C486-4DF4-B951-29BFBC046B9A}"/>
              </a:ext>
            </a:extLst>
          </p:cNvPr>
          <p:cNvSpPr txBox="1"/>
          <p:nvPr/>
        </p:nvSpPr>
        <p:spPr>
          <a:xfrm>
            <a:off x="4304118" y="1286217"/>
            <a:ext cx="4811711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8.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게임 </a:t>
            </a: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</a:rPr>
              <a:t>UI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몬스터 소개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10.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스테이지 디자인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11.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작업 일정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12.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연구 목적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13.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타 게임과의 차별성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14. 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기술적요소</a:t>
            </a:r>
          </a:p>
        </p:txBody>
      </p:sp>
    </p:spTree>
    <p:extLst>
      <p:ext uri="{BB962C8B-B14F-4D97-AF65-F5344CB8AC3E}">
        <p14:creationId xmlns:p14="http://schemas.microsoft.com/office/powerpoint/2010/main" val="19090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C95CDB7-EB44-4101-A11F-1B61C266E3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318532"/>
          <a:ext cx="8928992" cy="195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6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권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다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현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지형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플레이어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자연물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건물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UI, </a:t>
                      </a:r>
                      <a:r>
                        <a:rPr lang="ko-KR" altLang="en-US" sz="1450" b="1"/>
                        <a:t>아이템 제작 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리깅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부가적인 리소스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999496-4615-42F6-BFA8-3A3B86DB45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7" y="2452072"/>
          <a:ext cx="8928989" cy="414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3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12"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채원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성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선미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테셀레이션으로 지형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 배치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오브젝트의 세이더 조정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캐릭터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애니메이션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컨텐츠 구현 </a:t>
                      </a:r>
                      <a:r>
                        <a:rPr lang="en-US" altLang="ko-KR" sz="1450" b="1"/>
                        <a:t>(</a:t>
                      </a:r>
                      <a:r>
                        <a:rPr lang="ko-KR" altLang="en-US" sz="1450" b="1"/>
                        <a:t>그린존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방사능 수치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밤낮</a:t>
                      </a:r>
                      <a:r>
                        <a:rPr lang="en-US" altLang="ko-KR" sz="1450" b="1"/>
                        <a:t>)</a:t>
                      </a:r>
                      <a:endParaRPr lang="ko-KR" altLang="en-US" sz="14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7522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 </a:t>
                      </a:r>
                      <a:r>
                        <a:rPr lang="ko-KR" altLang="en-US" sz="1450" b="1"/>
                        <a:t>구현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미니멥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499967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조명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그림자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17581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72527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27739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69594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사운드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42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61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218187" y="-62231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493756" y="1705400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395536" y="3933056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323528" y="4869160"/>
            <a:ext cx="7584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3</a:t>
            </a:r>
            <a:r>
              <a:rPr lang="ko-KR" altLang="en-US" sz="24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400">
                <a:solidFill>
                  <a:schemeClr val="bg1"/>
                </a:solidFill>
              </a:rPr>
              <a:t>DirectX12</a:t>
            </a:r>
            <a:r>
              <a:rPr lang="ko-KR" altLang="en-US" sz="2400">
                <a:solidFill>
                  <a:schemeClr val="bg1"/>
                </a:solidFill>
              </a:rPr>
              <a:t>의 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400">
                <a:solidFill>
                  <a:schemeClr val="bg1"/>
                </a:solidFill>
              </a:rPr>
              <a:t>3D</a:t>
            </a:r>
            <a:r>
              <a:rPr lang="ko-KR" altLang="en-US" sz="24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187293" y="2465510"/>
            <a:ext cx="8477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World Creator</a:t>
            </a:r>
            <a:r>
              <a:rPr lang="ko-KR" altLang="en-US" sz="24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187293" y="960430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420331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280526" y="4950490"/>
            <a:ext cx="813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지도를 </a:t>
            </a:r>
            <a:r>
              <a:rPr lang="ko-KR" altLang="en-US" sz="2000" dirty="0">
                <a:solidFill>
                  <a:schemeClr val="bg1"/>
                </a:solidFill>
              </a:rPr>
              <a:t>구하여 이동할 수 있는 맵 반경을 </a:t>
            </a:r>
            <a:r>
              <a:rPr lang="ko-KR" altLang="en-US" sz="2000" dirty="0" smtClean="0">
                <a:solidFill>
                  <a:schemeClr val="bg1"/>
                </a:solidFill>
              </a:rPr>
              <a:t>넓혀가는 </a:t>
            </a:r>
            <a:r>
              <a:rPr lang="ko-KR" altLang="en-US" sz="2000" dirty="0">
                <a:solidFill>
                  <a:schemeClr val="bg1"/>
                </a:solidFill>
              </a:rPr>
              <a:t>탐험 요소 </a:t>
            </a:r>
            <a:r>
              <a:rPr lang="ko-KR" altLang="en-US" sz="2000" dirty="0" smtClean="0">
                <a:solidFill>
                  <a:schemeClr val="bg1"/>
                </a:solidFill>
              </a:rPr>
              <a:t>제공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무조건적으로 몬스터를 죽이는 것이 아닌 정화를 시킬 수 있는 상호작용 요소 제공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0" y="1225020"/>
            <a:ext cx="5871152" cy="3303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487" y="4703315"/>
            <a:ext cx="4041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출처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: 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네이버 블로그 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‘</a:t>
            </a:r>
            <a:r>
              <a:rPr lang="ko-KR" altLang="en-US" sz="1600" dirty="0" err="1" smtClean="0">
                <a:solidFill>
                  <a:srgbClr val="FF66FF"/>
                </a:solidFill>
                <a:latin typeface="Arial Black" panose="020B0A04020102020204" pitchFamily="34" charset="0"/>
              </a:rPr>
              <a:t>버츄얼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 월드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’ 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게시물 </a:t>
            </a:r>
            <a:endParaRPr lang="ko-KR" altLang="en-US" sz="1600" dirty="0">
              <a:solidFill>
                <a:srgbClr val="FF66FF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24744"/>
            <a:ext cx="2592288" cy="129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36706" y="4215192"/>
            <a:ext cx="364202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14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4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323528" y="735265"/>
            <a:ext cx="4464496" cy="650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 애니메이션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2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몬스터의 모델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변화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3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행동패턴</a:t>
            </a:r>
            <a:endParaRPr lang="en-US" altLang="ko-KR" sz="1850" b="1" dirty="0" smtClean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5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물의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물결 이동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및 주변 환경 반사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6.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안개 효과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7.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8.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효과</a:t>
            </a:r>
            <a:endParaRPr lang="en-US" altLang="ko-KR" sz="1850" b="1" dirty="0" smtClean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9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지형과 물 </a:t>
            </a:r>
            <a:r>
              <a:rPr lang="ko-KR" altLang="en-US" sz="1850" b="1" dirty="0" err="1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테셀레이션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 적용</a:t>
            </a:r>
            <a:endParaRPr lang="en-US" altLang="ko-KR" sz="1850" b="1" dirty="0" smtClean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(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카메라의 거리에 따라서 변화하는</a:t>
            </a: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1850" b="1" dirty="0" err="1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펙터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10. </a:t>
            </a:r>
            <a:r>
              <a:rPr lang="ko-KR" altLang="en-US" sz="1850" b="1" dirty="0" err="1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파티클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 이펙트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11.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환경 매핑 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251520" y="-29944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860032" y="735265"/>
            <a:ext cx="3960440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en-US" altLang="ko-KR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PBR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에 맞는 </a:t>
            </a:r>
            <a:r>
              <a:rPr lang="ko-KR" altLang="en-US" sz="1850" b="1" dirty="0" err="1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맵소스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 제작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185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배경 </a:t>
            </a:r>
            <a:r>
              <a:rPr lang="ko-KR" altLang="en-US" sz="185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애니메이션</a:t>
            </a:r>
            <a:endParaRPr lang="en-US" altLang="ko-KR" sz="185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60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049" y="71917"/>
            <a:ext cx="987439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6300192" y="7191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844060" y="808553"/>
            <a:ext cx="239915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739833" y="1188394"/>
            <a:ext cx="26076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</a:t>
            </a:r>
            <a:r>
              <a:rPr lang="ko-KR" altLang="en-US" dirty="0">
                <a:solidFill>
                  <a:schemeClr val="bg1"/>
                </a:solidFill>
              </a:rPr>
              <a:t>모델링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</a:t>
            </a:r>
            <a:r>
              <a:rPr lang="en-US" altLang="ko-KR">
                <a:solidFill>
                  <a:schemeClr val="bg1"/>
                </a:solidFill>
              </a:rPr>
              <a:t> 2</a:t>
            </a:r>
            <a:endParaRPr lang="en-US" altLang="ko-KR" sz="20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2F372-F718-4362-BFAA-93667436D0FB}"/>
              </a:ext>
            </a:extLst>
          </p:cNvPr>
          <p:cNvSpPr txBox="1"/>
          <p:nvPr/>
        </p:nvSpPr>
        <p:spPr>
          <a:xfrm>
            <a:off x="5848844" y="635331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그래픽 디자이너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D9EFB-8A17-4CC1-91CA-317FA03A860F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DE8828-332F-4C6F-BA03-84990E6233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7049" r="11651" b="5086"/>
          <a:stretch/>
        </p:blipFill>
        <p:spPr>
          <a:xfrm>
            <a:off x="2338619" y="4561678"/>
            <a:ext cx="904592" cy="8206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81F519-7077-403E-9C2F-2AE0477F80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62" y="4534557"/>
            <a:ext cx="961842" cy="8748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7BCC69-7D9C-4F5C-A8AC-9BCCEB82C0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" y="4534557"/>
            <a:ext cx="845546" cy="769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CF4BBB-2327-4CF4-922D-A090EDBF5E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534557"/>
            <a:ext cx="897405" cy="8209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340CA-2970-453B-B808-7DE90F534D78}"/>
              </a:ext>
            </a:extLst>
          </p:cNvPr>
          <p:cNvSpPr/>
          <p:nvPr/>
        </p:nvSpPr>
        <p:spPr>
          <a:xfrm>
            <a:off x="4283968" y="1130845"/>
            <a:ext cx="5415916" cy="90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애니메이션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 방학 특강</a:t>
            </a:r>
            <a:r>
              <a:rPr lang="en-US" altLang="ko-KR" sz="2000">
                <a:solidFill>
                  <a:schemeClr val="bg1"/>
                </a:solidFill>
              </a:rPr>
              <a:t>( Substance Painter)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1CF068-0BAE-4715-86C1-76A02C3B1F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11239"/>
          <a:stretch/>
        </p:blipFill>
        <p:spPr>
          <a:xfrm>
            <a:off x="4531899" y="2276872"/>
            <a:ext cx="3974428" cy="2055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3270B-FA6C-4D5E-8987-0352C612F6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1" y="2186606"/>
            <a:ext cx="3144261" cy="2120045"/>
          </a:xfrm>
          <a:prstGeom prst="rect">
            <a:avLst/>
          </a:prstGeom>
        </p:spPr>
      </p:pic>
      <p:graphicFrame>
        <p:nvGraphicFramePr>
          <p:cNvPr id="25" name="개체 24"/>
          <p:cNvGraphicFramePr>
            <a:graphicFrameLocks noChangeAspect="1"/>
          </p:cNvGraphicFramePr>
          <p:nvPr>
            <p:extLst/>
          </p:nvPr>
        </p:nvGraphicFramePr>
        <p:xfrm>
          <a:off x="4321236" y="4617476"/>
          <a:ext cx="1221340" cy="16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11" imgW="3857040" imgH="5104440" progId="Photoshop.Image.13">
                  <p:embed/>
                </p:oleObj>
              </mc:Choice>
              <mc:Fallback>
                <p:oleObj name="Image" r:id="rId11" imgW="3857040" imgH="5104440" progId="Photoshop.Image.13">
                  <p:embed/>
                  <p:pic>
                    <p:nvPicPr>
                      <p:cNvPr id="25" name="개체 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236" y="4617476"/>
                        <a:ext cx="1221340" cy="161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47" y="4617476"/>
            <a:ext cx="1138160" cy="163817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95" y="4641847"/>
            <a:ext cx="1364278" cy="15620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3098A1B-4421-464B-B71D-F0BA1B7FEB62}"/>
              </a:ext>
            </a:extLst>
          </p:cNvPr>
          <p:cNvSpPr txBox="1"/>
          <p:nvPr/>
        </p:nvSpPr>
        <p:spPr>
          <a:xfrm>
            <a:off x="4721810" y="6389476"/>
            <a:ext cx="3594606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졸업 작품 진행 중 </a:t>
            </a:r>
            <a:r>
              <a:rPr lang="ko-KR" altLang="en-US" sz="2000" b="1" dirty="0" smtClean="0"/>
              <a:t>공부 계획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899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812360" y="189275"/>
            <a:ext cx="1078403" cy="1022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6248828" y="3235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123958" y="15617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609532" y="2169203"/>
            <a:ext cx="3988103" cy="29967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817678" y="5373216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DirectX12 </a:t>
            </a:r>
            <a:r>
              <a:rPr lang="ko-KR" altLang="en-US" dirty="0">
                <a:solidFill>
                  <a:schemeClr val="bg1"/>
                </a:solidFill>
              </a:rPr>
              <a:t>기반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2019</a:t>
            </a:r>
            <a:r>
              <a:rPr lang="ko-KR" altLang="en-US" dirty="0">
                <a:solidFill>
                  <a:schemeClr val="bg1"/>
                </a:solidFill>
              </a:rPr>
              <a:t> 종합설계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까지 진행하였음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860032" y="1558359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860032" y="2272084"/>
            <a:ext cx="373668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컴퓨터 그래픽스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엔진 </a:t>
            </a:r>
            <a:r>
              <a:rPr lang="en-US" altLang="ko-KR" sz="2000" dirty="0">
                <a:solidFill>
                  <a:schemeClr val="bg1"/>
                </a:solidFill>
              </a:rPr>
              <a:t>( Unity, Unreal 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소프트웨어 공학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- 3D 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겨울방학 </a:t>
            </a:r>
            <a:r>
              <a:rPr lang="en-US" altLang="ko-KR" sz="2000" dirty="0">
                <a:solidFill>
                  <a:schemeClr val="bg1"/>
                </a:solidFill>
              </a:rPr>
              <a:t>3D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</a:t>
            </a:r>
            <a:r>
              <a:rPr lang="en-US" altLang="ko-KR" sz="2000" dirty="0">
                <a:solidFill>
                  <a:schemeClr val="bg1"/>
                </a:solidFill>
              </a:rPr>
              <a:t>2 </a:t>
            </a:r>
            <a:r>
              <a:rPr lang="ko-KR" altLang="en-US" sz="2000" dirty="0">
                <a:solidFill>
                  <a:schemeClr val="bg1"/>
                </a:solidFill>
              </a:rPr>
              <a:t>특강 수강 예정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C00BF-0477-44E1-90BE-908BDBB8A3E8}"/>
              </a:ext>
            </a:extLst>
          </p:cNvPr>
          <p:cNvSpPr txBox="1"/>
          <p:nvPr/>
        </p:nvSpPr>
        <p:spPr>
          <a:xfrm>
            <a:off x="6341802" y="8115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5D3C8-3046-4F78-AB45-2DD6582E9157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32599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935865" y="99240"/>
            <a:ext cx="1079132" cy="10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6547343" y="118484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184674" y="1146860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160832" y="1661684"/>
            <a:ext cx="295144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소프트웨어 공학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게임엔진</a:t>
            </a:r>
            <a:r>
              <a:rPr lang="en-US" altLang="ko-KR" dirty="0">
                <a:solidFill>
                  <a:schemeClr val="bg1"/>
                </a:solidFill>
              </a:rPr>
              <a:t>1 (</a:t>
            </a:r>
            <a:r>
              <a:rPr lang="ko-KR" altLang="en-US" dirty="0" err="1">
                <a:solidFill>
                  <a:schemeClr val="bg1"/>
                </a:solidFill>
              </a:rPr>
              <a:t>언리얼</a:t>
            </a:r>
            <a:r>
              <a:rPr lang="ko-KR" altLang="en-US" dirty="0">
                <a:solidFill>
                  <a:schemeClr val="bg1"/>
                </a:solidFill>
              </a:rPr>
              <a:t> 엔진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- 3D</a:t>
            </a:r>
            <a:r>
              <a:rPr lang="ko-KR" altLang="en-US" dirty="0">
                <a:solidFill>
                  <a:schemeClr val="bg1"/>
                </a:solidFill>
              </a:rPr>
              <a:t>게임프로그래밍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- 3D</a:t>
            </a:r>
            <a:r>
              <a:rPr lang="ko-KR" altLang="en-US" dirty="0">
                <a:solidFill>
                  <a:schemeClr val="bg1"/>
                </a:solidFill>
              </a:rPr>
              <a:t>게임프로그래밍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컴퓨터 그래픽스 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395536" y="1145337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395536" y="1545447"/>
            <a:ext cx="2154757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</a:t>
            </a:r>
            <a:r>
              <a:rPr lang="ko-KR" altLang="en-US">
                <a:solidFill>
                  <a:schemeClr val="bg1"/>
                </a:solidFill>
              </a:rPr>
              <a:t>프로그래밍 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C++</a:t>
            </a:r>
            <a:r>
              <a:rPr lang="ko-KR" altLang="en-US">
                <a:solidFill>
                  <a:schemeClr val="bg1"/>
                </a:solidFill>
              </a:rPr>
              <a:t>프로그래밍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게임수학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자료구조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알고리즘 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793C12-A636-4604-8563-50BB9620B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95536" y="4723614"/>
            <a:ext cx="3266499" cy="1911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6A65D-D6EC-4152-BC4D-D933E480723C}"/>
              </a:ext>
            </a:extLst>
          </p:cNvPr>
          <p:cNvSpPr txBox="1"/>
          <p:nvPr/>
        </p:nvSpPr>
        <p:spPr>
          <a:xfrm>
            <a:off x="369397" y="4193467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한 개인 공부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314F5-34DD-450D-AD91-AE8BEBC7D687}"/>
              </a:ext>
            </a:extLst>
          </p:cNvPr>
          <p:cNvSpPr txBox="1"/>
          <p:nvPr/>
        </p:nvSpPr>
        <p:spPr>
          <a:xfrm>
            <a:off x="4184674" y="4193467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C5062-228F-4EE3-B2C6-1C5197C9514F}"/>
              </a:ext>
            </a:extLst>
          </p:cNvPr>
          <p:cNvSpPr/>
          <p:nvPr/>
        </p:nvSpPr>
        <p:spPr>
          <a:xfrm>
            <a:off x="4160832" y="47295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겨울방학 </a:t>
            </a:r>
            <a:r>
              <a:rPr lang="en-US" altLang="ko-KR">
                <a:solidFill>
                  <a:schemeClr val="bg1"/>
                </a:solidFill>
              </a:rPr>
              <a:t>3D</a:t>
            </a:r>
            <a:r>
              <a:rPr lang="ko-KR" altLang="en-US">
                <a:solidFill>
                  <a:schemeClr val="bg1"/>
                </a:solidFill>
              </a:rPr>
              <a:t>게임 프로그래밍</a:t>
            </a:r>
            <a:r>
              <a:rPr lang="en-US" altLang="ko-KR">
                <a:solidFill>
                  <a:schemeClr val="bg1"/>
                </a:solidFill>
              </a:rPr>
              <a:t>2 </a:t>
            </a:r>
          </a:p>
          <a:p>
            <a:r>
              <a:rPr lang="ko-KR" altLang="en-US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DD8B0-2458-4899-BE39-8D6F91C563B6}"/>
              </a:ext>
            </a:extLst>
          </p:cNvPr>
          <p:cNvSpPr txBox="1"/>
          <p:nvPr/>
        </p:nvSpPr>
        <p:spPr>
          <a:xfrm>
            <a:off x="4184674" y="5511898"/>
            <a:ext cx="2443298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1.   STL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2.   3D</a:t>
            </a:r>
            <a:r>
              <a:rPr lang="ko-KR" altLang="en-US" sz="1600">
                <a:solidFill>
                  <a:schemeClr val="bg1"/>
                </a:solidFill>
              </a:rPr>
              <a:t>게임프로그래밍 </a:t>
            </a:r>
            <a:r>
              <a:rPr lang="en-US" altLang="ko-KR" sz="1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8EC29-D59C-4AC9-8E21-9AED151799BF}"/>
              </a:ext>
            </a:extLst>
          </p:cNvPr>
          <p:cNvSpPr txBox="1"/>
          <p:nvPr/>
        </p:nvSpPr>
        <p:spPr>
          <a:xfrm>
            <a:off x="5869345" y="547948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4488E-BFC9-475B-89DE-BC9EB966FBB6}"/>
              </a:ext>
            </a:extLst>
          </p:cNvPr>
          <p:cNvSpPr txBox="1"/>
          <p:nvPr/>
        </p:nvSpPr>
        <p:spPr>
          <a:xfrm>
            <a:off x="6436167" y="61075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42789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FF00"/>
                </a:solidFill>
              </a:rPr>
              <a:t>그림 출처</a:t>
            </a:r>
            <a:endParaRPr lang="ko-KR" altLang="en-US" sz="32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1316" y="703259"/>
            <a:ext cx="835292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0.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게임동아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[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리뷰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모바일에서 즐기는 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데바데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향기 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제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인격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네이버 블로그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아재들도 즐기는 히어로즈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오브더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스톰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플로렌스의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네티하비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블로그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아웃라스트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리뷰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Pngimage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wasd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png6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4.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Wpclipart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computer key space bar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png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로지텍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무선 마우스 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M185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대표사진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7.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리브레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위키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메가톤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폴아웃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8.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한겨레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브라질 광선 댐 붕괴 한달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‘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죽음의 땅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된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브루마지뉴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9.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Giantbome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Federal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surceillance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center K-21B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10.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한겨레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후쿠시마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귀없는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토끼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’…’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기형 태어날 만큼 방사능에 피폭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11.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Postshare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충격적인 방사능 피해 사진 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포스트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웨어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12.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책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크리처화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캐릭터 디자인하기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13.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네이버 블로그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[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스크랩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후쿠시마 일본 방사능 수증기 발생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초고농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방사능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14.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네이버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블로그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버츄얼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월드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게시물 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2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8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8B23C9-6E51-41D0-842F-057DF04A92DD}"/>
              </a:ext>
            </a:extLst>
          </p:cNvPr>
          <p:cNvSpPr/>
          <p:nvPr/>
        </p:nvSpPr>
        <p:spPr>
          <a:xfrm>
            <a:off x="179512" y="13370"/>
            <a:ext cx="3021169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변경내용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758B1-DA82-464A-A52D-901505DCA37D}"/>
              </a:ext>
            </a:extLst>
          </p:cNvPr>
          <p:cNvSpPr txBox="1"/>
          <p:nvPr/>
        </p:nvSpPr>
        <p:spPr>
          <a:xfrm>
            <a:off x="1082463" y="1129714"/>
            <a:ext cx="1512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4034789" y="1139542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511CC-5C84-4EBD-AE71-493B63673222}"/>
              </a:ext>
            </a:extLst>
          </p:cNvPr>
          <p:cNvSpPr txBox="1"/>
          <p:nvPr/>
        </p:nvSpPr>
        <p:spPr>
          <a:xfrm>
            <a:off x="5690973" y="1124744"/>
            <a:ext cx="385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배경적 요소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1CA7-72B7-41A2-A24B-DDE238585E36}"/>
              </a:ext>
            </a:extLst>
          </p:cNvPr>
          <p:cNvSpPr txBox="1"/>
          <p:nvPr/>
        </p:nvSpPr>
        <p:spPr>
          <a:xfrm>
            <a:off x="182304" y="3408152"/>
            <a:ext cx="460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피폭 동물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2AA8F34-4A08-452B-8680-CC88FFE57699}"/>
              </a:ext>
            </a:extLst>
          </p:cNvPr>
          <p:cNvSpPr/>
          <p:nvPr/>
        </p:nvSpPr>
        <p:spPr>
          <a:xfrm>
            <a:off x="4070736" y="3422951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71BDE-3730-4BC3-830A-12CB885F3DA5}"/>
              </a:ext>
            </a:extLst>
          </p:cNvPr>
          <p:cNvSpPr txBox="1"/>
          <p:nvPr/>
        </p:nvSpPr>
        <p:spPr>
          <a:xfrm>
            <a:off x="4934832" y="3161930"/>
            <a:ext cx="3852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경비용 전투형 </a:t>
            </a:r>
            <a:endParaRPr lang="en-US" altLang="ko-KR" sz="3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변형 몬스터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5A8888-D935-4DD5-A5F3-AD63524C35D5}"/>
              </a:ext>
            </a:extLst>
          </p:cNvPr>
          <p:cNvSpPr txBox="1"/>
          <p:nvPr/>
        </p:nvSpPr>
        <p:spPr>
          <a:xfrm>
            <a:off x="151806" y="4607299"/>
            <a:ext cx="460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드랍 아이템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7BF48AD-2145-4DE6-BC2D-EB0AA7B137F0}"/>
              </a:ext>
            </a:extLst>
          </p:cNvPr>
          <p:cNvSpPr/>
          <p:nvPr/>
        </p:nvSpPr>
        <p:spPr>
          <a:xfrm>
            <a:off x="4040238" y="4622098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6BD713-DA2B-40B0-9566-880A54954821}"/>
              </a:ext>
            </a:extLst>
          </p:cNvPr>
          <p:cNvSpPr txBox="1"/>
          <p:nvPr/>
        </p:nvSpPr>
        <p:spPr>
          <a:xfrm>
            <a:off x="4947469" y="4556534"/>
            <a:ext cx="385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연구원 처치 보상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8DD902-06F0-43FC-B9F7-948AE88CA3A4}"/>
              </a:ext>
            </a:extLst>
          </p:cNvPr>
          <p:cNvSpPr txBox="1"/>
          <p:nvPr/>
        </p:nvSpPr>
        <p:spPr>
          <a:xfrm>
            <a:off x="596380" y="2244784"/>
            <a:ext cx="2484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실험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C50756A-28A5-480C-B20E-05B34CB11DF1}"/>
              </a:ext>
            </a:extLst>
          </p:cNvPr>
          <p:cNvSpPr/>
          <p:nvPr/>
        </p:nvSpPr>
        <p:spPr>
          <a:xfrm>
            <a:off x="4070736" y="2289071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607494-B73D-40DB-92DD-88CBA2C2F51B}"/>
              </a:ext>
            </a:extLst>
          </p:cNvPr>
          <p:cNvSpPr txBox="1"/>
          <p:nvPr/>
        </p:nvSpPr>
        <p:spPr>
          <a:xfrm>
            <a:off x="5402941" y="2259888"/>
            <a:ext cx="385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변형 실험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B9FFA-B95E-4905-9960-CE8438F00241}"/>
              </a:ext>
            </a:extLst>
          </p:cNvPr>
          <p:cNvSpPr txBox="1"/>
          <p:nvPr/>
        </p:nvSpPr>
        <p:spPr>
          <a:xfrm>
            <a:off x="434389" y="5630595"/>
            <a:ext cx="460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정화 보상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8E93D28-91CF-4CE2-9E66-4894BA7059D9}"/>
              </a:ext>
            </a:extLst>
          </p:cNvPr>
          <p:cNvSpPr/>
          <p:nvPr/>
        </p:nvSpPr>
        <p:spPr>
          <a:xfrm>
            <a:off x="4027601" y="5657603"/>
            <a:ext cx="864096" cy="5847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EF8C8-07F1-4BB4-9E85-68B5C944FFCC}"/>
              </a:ext>
            </a:extLst>
          </p:cNvPr>
          <p:cNvSpPr txBox="1"/>
          <p:nvPr/>
        </p:nvSpPr>
        <p:spPr>
          <a:xfrm>
            <a:off x="4934832" y="5592039"/>
            <a:ext cx="4140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 스테이지로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2488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971600" y="4975862"/>
            <a:ext cx="7704856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동물을 전투형으로 변형하는 프로젝트를 막고</a:t>
            </a:r>
            <a:endParaRPr lang="en-US" altLang="ko-KR" sz="24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실험당하는 동물을 구하자</a:t>
            </a:r>
            <a:r>
              <a:rPr lang="en-US" altLang="ko-KR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A09B32-5AC4-44FA-A3B0-0F77A5E901F4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2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495747" y="2220570"/>
            <a:ext cx="4464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백뷰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endParaRPr lang="ko-KR" altLang="en-US"/>
          </a:p>
        </p:txBody>
      </p:sp>
      <p:pic>
        <p:nvPicPr>
          <p:cNvPr id="2050" name="Picture 2" descr="directx12 png에 대한 이미지 검색결과">
            <a:extLst>
              <a:ext uri="{FF2B5EF4-FFF2-40B4-BE49-F238E27FC236}">
                <a16:creationId xmlns:a16="http://schemas.microsoft.com/office/drawing/2014/main" id="{5B92430E-2B8E-4C32-80B1-F195DD68B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83" y="3470093"/>
            <a:ext cx="1061781" cy="70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579071-9F31-4889-9A4C-E7A4293F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83" y="1517415"/>
            <a:ext cx="723918" cy="703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44401-6FB9-4CFB-9A62-E8394A33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583" y="2525527"/>
            <a:ext cx="723918" cy="709511"/>
          </a:xfrm>
          <a:prstGeom prst="rect">
            <a:avLst/>
          </a:prstGeom>
        </p:spPr>
      </p:pic>
      <p:pic>
        <p:nvPicPr>
          <p:cNvPr id="2052" name="Picture 4" descr="github에 대한 이미지 검색결과">
            <a:extLst>
              <a:ext uri="{FF2B5EF4-FFF2-40B4-BE49-F238E27FC236}">
                <a16:creationId xmlns:a16="http://schemas.microsoft.com/office/drawing/2014/main" id="{F400E9FF-E1F3-4407-B292-46CE91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66" y="4408304"/>
            <a:ext cx="866905" cy="86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png에 대한 이미지 검색결과">
            <a:extLst>
              <a:ext uri="{FF2B5EF4-FFF2-40B4-BE49-F238E27FC236}">
                <a16:creationId xmlns:a16="http://schemas.microsoft.com/office/drawing/2014/main" id="{7CC99A0A-1D1B-4F1C-923E-335DAC07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488530"/>
            <a:ext cx="637397" cy="6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DA782-FB1B-4DFD-89FB-2D59F2480EBA}"/>
              </a:ext>
            </a:extLst>
          </p:cNvPr>
          <p:cNvSpPr txBox="1"/>
          <p:nvPr/>
        </p:nvSpPr>
        <p:spPr>
          <a:xfrm>
            <a:off x="6559923" y="1827965"/>
            <a:ext cx="1469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PhotoShop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6E830-A427-447A-9857-3FB70DFC08A8}"/>
              </a:ext>
            </a:extLst>
          </p:cNvPr>
          <p:cNvSpPr txBox="1"/>
          <p:nvPr/>
        </p:nvSpPr>
        <p:spPr>
          <a:xfrm>
            <a:off x="6588224" y="2822516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3DMAX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61987-3011-4776-BA5F-D8B864FB1D14}"/>
              </a:ext>
            </a:extLst>
          </p:cNvPr>
          <p:cNvSpPr txBox="1"/>
          <p:nvPr/>
        </p:nvSpPr>
        <p:spPr>
          <a:xfrm>
            <a:off x="6588224" y="3773139"/>
            <a:ext cx="127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Directx12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F4694-4F09-4F3E-9486-1B29BC62E861}"/>
              </a:ext>
            </a:extLst>
          </p:cNvPr>
          <p:cNvSpPr txBox="1"/>
          <p:nvPr/>
        </p:nvSpPr>
        <p:spPr>
          <a:xfrm>
            <a:off x="6588224" y="4787607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GitHub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195A0-37AC-4CDE-81F6-2A4732A56A85}"/>
              </a:ext>
            </a:extLst>
          </p:cNvPr>
          <p:cNvSpPr txBox="1"/>
          <p:nvPr/>
        </p:nvSpPr>
        <p:spPr>
          <a:xfrm>
            <a:off x="6588224" y="5661248"/>
            <a:ext cx="1692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Visual Studio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C070B2-74F8-461F-8EE3-82C98921898B}"/>
              </a:ext>
            </a:extLst>
          </p:cNvPr>
          <p:cNvSpPr/>
          <p:nvPr/>
        </p:nvSpPr>
        <p:spPr>
          <a:xfrm>
            <a:off x="5364088" y="474870"/>
            <a:ext cx="1415772" cy="713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4A7E9A-A148-43AA-83E7-BAFA5DFDDB5F}"/>
              </a:ext>
            </a:extLst>
          </p:cNvPr>
          <p:cNvCxnSpPr/>
          <p:nvPr/>
        </p:nvCxnSpPr>
        <p:spPr>
          <a:xfrm>
            <a:off x="4960243" y="1340768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0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게임조작법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2693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147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5604</TotalTime>
  <Words>1246</Words>
  <Application>Microsoft Office PowerPoint</Application>
  <PresentationFormat>화면 슬라이드 쇼(4:3)</PresentationFormat>
  <Paragraphs>362</Paragraphs>
  <Slides>28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Aharoni</vt:lpstr>
      <vt:lpstr>HY견고딕</vt:lpstr>
      <vt:lpstr>HY중고딕</vt:lpstr>
      <vt:lpstr>HY헤드라인M</vt:lpstr>
      <vt:lpstr>맑은 고딕</vt:lpstr>
      <vt:lpstr>양재본목각체M</vt:lpstr>
      <vt:lpstr>한컴 바겐세일 B</vt:lpstr>
      <vt:lpstr>Arial</vt:lpstr>
      <vt:lpstr>Arial Black</vt:lpstr>
      <vt:lpstr>Wingdings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권다현</cp:lastModifiedBy>
  <cp:revision>219</cp:revision>
  <dcterms:created xsi:type="dcterms:W3CDTF">2016-10-28T15:58:08Z</dcterms:created>
  <dcterms:modified xsi:type="dcterms:W3CDTF">2020-01-11T00:51:34Z</dcterms:modified>
</cp:coreProperties>
</file>